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8"/>
  </p:notesMasterIdLst>
  <p:sldIdLst>
    <p:sldId id="256" r:id="rId2"/>
    <p:sldId id="259" r:id="rId3"/>
    <p:sldId id="278" r:id="rId4"/>
    <p:sldId id="272" r:id="rId5"/>
    <p:sldId id="257" r:id="rId6"/>
    <p:sldId id="261" r:id="rId7"/>
    <p:sldId id="262" r:id="rId8"/>
    <p:sldId id="305" r:id="rId9"/>
    <p:sldId id="282" r:id="rId10"/>
    <p:sldId id="304" r:id="rId11"/>
    <p:sldId id="265" r:id="rId12"/>
    <p:sldId id="306" r:id="rId13"/>
    <p:sldId id="264" r:id="rId14"/>
    <p:sldId id="307" r:id="rId15"/>
    <p:sldId id="280" r:id="rId16"/>
    <p:sldId id="285" r:id="rId17"/>
  </p:sldIdLst>
  <p:sldSz cx="9144000" cy="5143500" type="screen16x9"/>
  <p:notesSz cx="6858000" cy="9144000"/>
  <p:embeddedFontLst>
    <p:embeddedFont>
      <p:font typeface="Calibri" panose="020F0502020204030204" pitchFamily="34" charset="0"/>
      <p:regular r:id="rId19"/>
      <p:bold r:id="rId20"/>
      <p:italic r:id="rId21"/>
      <p:boldItalic r:id="rId22"/>
    </p:embeddedFont>
    <p:embeddedFont>
      <p:font typeface="Modern No. 20" panose="02070704070505020303" pitchFamily="18" charset="0"/>
      <p:regular r:id="rId23"/>
    </p:embeddedFont>
    <p:embeddedFont>
      <p:font typeface="Montserrat" panose="00000500000000000000" pitchFamily="2" charset="0"/>
      <p:regular r:id="rId24"/>
      <p:bold r:id="rId25"/>
      <p:italic r:id="rId26"/>
      <p:boldItalic r:id="rId27"/>
    </p:embeddedFont>
    <p:embeddedFont>
      <p:font typeface="Montserrat ExtraBold" panose="00000900000000000000" pitchFamily="2" charset="0"/>
      <p:bold r:id="rId28"/>
      <p:boldItalic r:id="rId29"/>
    </p:embeddedFont>
    <p:embeddedFont>
      <p:font typeface="Montserrat ExtraLight" panose="00000300000000000000"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1C8BBED3-6407-4DF5-A928-25DA6FF52724}">
  <a:tblStyle styleId="{1C8BBED3-6407-4DF5-A928-25DA6FF5272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883" autoAdjust="0"/>
  </p:normalViewPr>
  <p:slideViewPr>
    <p:cSldViewPr snapToGrid="0">
      <p:cViewPr varScale="1">
        <p:scale>
          <a:sx n="102" d="100"/>
          <a:sy n="102" d="100"/>
        </p:scale>
        <p:origin x="89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21" Type="http://schemas.openxmlformats.org/officeDocument/2006/relationships/font" Target="fonts/font3.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7502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f9262ee2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f9262ee2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2376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05903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5"/>
        <p:cNvGrpSpPr/>
        <p:nvPr/>
      </p:nvGrpSpPr>
      <p:grpSpPr>
        <a:xfrm>
          <a:off x="0" y="0"/>
          <a:ext cx="0" cy="0"/>
          <a:chOff x="0" y="0"/>
          <a:chExt cx="0" cy="0"/>
        </a:xfrm>
      </p:grpSpPr>
      <p:sp>
        <p:nvSpPr>
          <p:cNvPr id="2086" name="Google Shape;2086;g7f9262ee2f_0_26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7" name="Google Shape;2087;g7f9262ee2f_0_26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8"/>
        <p:cNvGrpSpPr/>
        <p:nvPr/>
      </p:nvGrpSpPr>
      <p:grpSpPr>
        <a:xfrm>
          <a:off x="0" y="0"/>
          <a:ext cx="0" cy="0"/>
          <a:chOff x="0" y="0"/>
          <a:chExt cx="0" cy="0"/>
        </a:xfrm>
      </p:grpSpPr>
      <p:sp>
        <p:nvSpPr>
          <p:cNvPr id="2149" name="Google Shape;2149;g7f9262ee2f_0_26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0" name="Google Shape;2150;g7f9262ee2f_0_26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8"/>
        <p:cNvGrpSpPr/>
        <p:nvPr/>
      </p:nvGrpSpPr>
      <p:grpSpPr>
        <a:xfrm>
          <a:off x="0" y="0"/>
          <a:ext cx="0" cy="0"/>
          <a:chOff x="0" y="0"/>
          <a:chExt cx="0" cy="0"/>
        </a:xfrm>
      </p:grpSpPr>
      <p:sp>
        <p:nvSpPr>
          <p:cNvPr id="2049" name="Google Shape;2049;g7f9262ee2f_0_26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0" name="Google Shape;2050;g7f9262ee2f_0_26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7f9262ee2f_0_26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826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g7f9262ee2f_0_26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1" name="Google Shape;2111;g7f9262ee2f_0_26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ext">
  <p:cSld name="SECTION_TITLE_AND_DESCRIPTION_1_2">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34" name="Google Shape;134;p29"/>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p:cSld name="SECTION_HEADER_2">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062800" y="2442050"/>
            <a:ext cx="5018400" cy="598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3" name="Google Shape;143;p32"/>
          <p:cNvSpPr txBox="1">
            <a:spLocks noGrp="1"/>
          </p:cNvSpPr>
          <p:nvPr>
            <p:ph type="subTitle" idx="1"/>
          </p:nvPr>
        </p:nvSpPr>
        <p:spPr>
          <a:xfrm>
            <a:off x="2896500" y="3391325"/>
            <a:ext cx="3351000" cy="11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4822414" y="-351911"/>
            <a:ext cx="9309797" cy="35202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3" name="Google Shape;33;p9"/>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34" name="Google Shape;34;p9"/>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8" r:id="rId8"/>
    <p:sldLayoutId id="2147483659" r:id="rId9"/>
    <p:sldLayoutId id="2147483661" r:id="rId10"/>
    <p:sldLayoutId id="2147483664" r:id="rId11"/>
    <p:sldLayoutId id="2147483668" r:id="rId12"/>
    <p:sldLayoutId id="2147483675" r:id="rId13"/>
    <p:sldLayoutId id="2147483678"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18.jpe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4.xml"/><Relationship Id="rId1" Type="http://schemas.openxmlformats.org/officeDocument/2006/relationships/tags" Target="../tags/tag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0.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19501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dirty="0"/>
              <a:t>WHITEHAT</a:t>
            </a:r>
            <a:endParaRPr dirty="0"/>
          </a:p>
        </p:txBody>
      </p:sp>
      <p:sp>
        <p:nvSpPr>
          <p:cNvPr id="163" name="Google Shape;163;p38"/>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Software Engineering</a:t>
            </a:r>
            <a:endParaRPr dirty="0"/>
          </a:p>
        </p:txBody>
      </p:sp>
      <p:sp>
        <p:nvSpPr>
          <p:cNvPr id="164" name="Google Shape;164;p38"/>
          <p:cNvSpPr txBox="1">
            <a:spLocks noGrp="1"/>
          </p:cNvSpPr>
          <p:nvPr>
            <p:ph type="ctrTitle"/>
          </p:nvPr>
        </p:nvSpPr>
        <p:spPr>
          <a:xfrm>
            <a:off x="2941650" y="2624375"/>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200" b="0" dirty="0">
                <a:latin typeface="Montserrat ExtraLight"/>
                <a:ea typeface="Montserrat ExtraLight"/>
                <a:cs typeface="Montserrat ExtraLight"/>
                <a:sym typeface="Montserrat ExtraLight"/>
              </a:rPr>
              <a:t>CODERS</a:t>
            </a:r>
            <a:endParaRPr sz="2200" b="0" dirty="0">
              <a:latin typeface="Montserrat ExtraLight"/>
              <a:ea typeface="Montserrat ExtraLight"/>
              <a:cs typeface="Montserrat ExtraLight"/>
              <a:sym typeface="Montserrat ExtraLight"/>
            </a:endParaRP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547">
        <p159:morph option="byObject"/>
      </p:transition>
    </mc:Choice>
    <mc:Fallback xmlns="">
      <p:transition spd="slow" advTm="1547">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0331" y="3453847"/>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SOLUTION</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8461084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829">
        <p15:prstTrans prst="prestige"/>
      </p:transition>
    </mc:Choice>
    <mc:Fallback xmlns="">
      <p:transition spd="slow" advTm="2829">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8"/>
        <p:cNvGrpSpPr/>
        <p:nvPr/>
      </p:nvGrpSpPr>
      <p:grpSpPr>
        <a:xfrm>
          <a:off x="0" y="0"/>
          <a:ext cx="0" cy="0"/>
          <a:chOff x="0" y="0"/>
          <a:chExt cx="0" cy="0"/>
        </a:xfrm>
      </p:grpSpPr>
      <p:sp>
        <p:nvSpPr>
          <p:cNvPr id="259" name="Google Shape;259;p47"/>
          <p:cNvSpPr txBox="1">
            <a:spLocks noGrp="1"/>
          </p:cNvSpPr>
          <p:nvPr>
            <p:ph type="title"/>
          </p:nvPr>
        </p:nvSpPr>
        <p:spPr>
          <a:xfrm>
            <a:off x="472440" y="414022"/>
            <a:ext cx="2489200" cy="2085338"/>
          </a:xfrm>
          <a:prstGeom prst="rect">
            <a:avLst/>
          </a:prstGeom>
        </p:spPr>
        <p:txBody>
          <a:bodyPr spcFirstLastPara="1" wrap="square" lIns="91425" tIns="91425" rIns="91425" bIns="91425" anchor="t" anchorCtr="0">
            <a:noAutofit/>
          </a:bodyPr>
          <a:lstStyle/>
          <a:p>
            <a:pPr lvl="0" algn="l" rtl="0">
              <a:spcBef>
                <a:spcPts val="0"/>
              </a:spcBef>
              <a:spcAft>
                <a:spcPts val="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Utilize fingerprint system to make payments making payments more accessible  and comfortable .Now you can do transactions with your fingerprints that are already linked with your AADHAR and UPI Id.</a:t>
            </a:r>
            <a:endParaRPr lang="en-IN" sz="1600" dirty="0"/>
          </a:p>
        </p:txBody>
      </p:sp>
      <p:cxnSp>
        <p:nvCxnSpPr>
          <p:cNvPr id="260" name="Google Shape;260;p47" hidden="1"/>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543">
        <p15:prstTrans prst="fallOver"/>
      </p:transition>
    </mc:Choice>
    <mc:Fallback xmlns="">
      <p:transition spd="slow" advTm="3543">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684698" y="3362048"/>
            <a:ext cx="3068700" cy="598800"/>
          </a:xfrm>
          <a:prstGeom prst="rect">
            <a:avLst/>
          </a:prstGeom>
        </p:spPr>
        <p:txBody>
          <a:bodyPr spcFirstLastPara="1" wrap="square" lIns="91425" tIns="91425" rIns="91425" bIns="91425" anchor="b" anchorCtr="0">
            <a:noAutofit/>
          </a:bodyPr>
          <a:lstStyle/>
          <a:p>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IN" sz="3600" b="1" dirty="0">
                <a:effectLst/>
                <a:latin typeface="Calibri" panose="020F0502020204030204" pitchFamily="34" charset="0"/>
                <a:ea typeface="Calibri" panose="020F0502020204030204" pitchFamily="34" charset="0"/>
                <a:cs typeface="Times New Roman" panose="02020603050405020304" pitchFamily="18" charset="0"/>
              </a:rPr>
              <a:t>TECHNIQUES</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867260280"/>
      </p:ext>
    </p:extLst>
  </p:cSld>
  <p:clrMapOvr>
    <a:masterClrMapping/>
  </p:clrMapOvr>
  <mc:AlternateContent xmlns:mc="http://schemas.openxmlformats.org/markup-compatibility/2006" xmlns:p14="http://schemas.microsoft.com/office/powerpoint/2010/main">
    <mc:Choice Requires="p14">
      <p:transition spd="slow" p14:dur="1600" advTm="4870">
        <p14:gallery dir="l"/>
      </p:transition>
    </mc:Choice>
    <mc:Fallback xmlns="">
      <p:transition spd="slow" advTm="487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r>
              <a:rPr lang="en-IN" sz="5400" b="1" dirty="0">
                <a:effectLst/>
                <a:latin typeface="Calibri" panose="020F0502020204030204" pitchFamily="34" charset="0"/>
                <a:ea typeface="Calibri" panose="020F0502020204030204" pitchFamily="34" charset="0"/>
                <a:cs typeface="Times New Roman" panose="02020603050405020304" pitchFamily="18" charset="0"/>
              </a:rPr>
              <a:t>TECHNIQUES</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dirty="0"/>
          </a:p>
        </p:txBody>
      </p:sp>
      <p:cxnSp>
        <p:nvCxnSpPr>
          <p:cNvPr id="234" name="Google Shape;234;p46"/>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35" name="Google Shape;235;p46"/>
          <p:cNvSpPr txBox="1">
            <a:spLocks noGrp="1"/>
          </p:cNvSpPr>
          <p:nvPr>
            <p:ph type="title"/>
          </p:nvPr>
        </p:nvSpPr>
        <p:spPr>
          <a:xfrm>
            <a:off x="3505500" y="3036107"/>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Java</a:t>
            </a:r>
            <a:endParaRPr sz="3200" dirty="0"/>
          </a:p>
        </p:txBody>
      </p:sp>
      <p:sp>
        <p:nvSpPr>
          <p:cNvPr id="237" name="Google Shape;237;p46"/>
          <p:cNvSpPr txBox="1">
            <a:spLocks noGrp="1"/>
          </p:cNvSpPr>
          <p:nvPr>
            <p:ph type="title" idx="2"/>
          </p:nvPr>
        </p:nvSpPr>
        <p:spPr>
          <a:xfrm>
            <a:off x="6101705" y="3036107"/>
            <a:ext cx="1999553" cy="49344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Sql</a:t>
            </a:r>
            <a:endParaRPr sz="3200" dirty="0"/>
          </a:p>
        </p:txBody>
      </p:sp>
      <p:sp>
        <p:nvSpPr>
          <p:cNvPr id="239" name="Google Shape;239;p46"/>
          <p:cNvSpPr txBox="1">
            <a:spLocks noGrp="1"/>
          </p:cNvSpPr>
          <p:nvPr>
            <p:ph type="title" idx="5"/>
          </p:nvPr>
        </p:nvSpPr>
        <p:spPr>
          <a:xfrm>
            <a:off x="1048447" y="3036107"/>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Python</a:t>
            </a:r>
            <a:endParaRPr sz="3200" dirty="0"/>
          </a:p>
        </p:txBody>
      </p:sp>
      <p:cxnSp>
        <p:nvCxnSpPr>
          <p:cNvPr id="241" name="Google Shape;241;p46"/>
          <p:cNvCxnSpPr>
            <a:cxnSpLocks/>
          </p:cNvCxnSpPr>
          <p:nvPr/>
        </p:nvCxnSpPr>
        <p:spPr>
          <a:xfrm>
            <a:off x="4030102" y="3584507"/>
            <a:ext cx="97536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42" name="Google Shape;242;p46"/>
          <p:cNvCxnSpPr>
            <a:cxnSpLocks/>
          </p:cNvCxnSpPr>
          <p:nvPr/>
        </p:nvCxnSpPr>
        <p:spPr>
          <a:xfrm>
            <a:off x="6792902" y="3533319"/>
            <a:ext cx="741754"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43" name="Google Shape;243;p46"/>
          <p:cNvCxnSpPr>
            <a:cxnSpLocks/>
          </p:cNvCxnSpPr>
          <p:nvPr/>
        </p:nvCxnSpPr>
        <p:spPr>
          <a:xfrm flipV="1">
            <a:off x="1316736" y="3588883"/>
            <a:ext cx="1577539" cy="1166"/>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4" name="Google Shape;244;p46"/>
          <p:cNvSpPr/>
          <p:nvPr/>
        </p:nvSpPr>
        <p:spPr>
          <a:xfrm>
            <a:off x="1739650" y="1887150"/>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6"/>
          <p:cNvSpPr/>
          <p:nvPr/>
        </p:nvSpPr>
        <p:spPr>
          <a:xfrm>
            <a:off x="4239655" y="1910010"/>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246;p46"/>
          <p:cNvSpPr/>
          <p:nvPr/>
        </p:nvSpPr>
        <p:spPr>
          <a:xfrm>
            <a:off x="6719750" y="1887150"/>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030" name="Picture 6" descr="Save money and improve agility and scale by modernizing your SQL Server to  Azure SQL | Argon Systems">
            <a:extLst>
              <a:ext uri="{FF2B5EF4-FFF2-40B4-BE49-F238E27FC236}">
                <a16:creationId xmlns:a16="http://schemas.microsoft.com/office/drawing/2014/main" id="{4575B71E-9204-433E-2EB0-EC0399EBE9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5393" y="2017503"/>
            <a:ext cx="511711" cy="42390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What is Python Coding?">
            <a:extLst>
              <a:ext uri="{FF2B5EF4-FFF2-40B4-BE49-F238E27FC236}">
                <a16:creationId xmlns:a16="http://schemas.microsoft.com/office/drawing/2014/main" id="{E1850009-D48F-D05D-3CC7-108324EB07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6895" y="2017503"/>
            <a:ext cx="512445" cy="43032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ntroduction to Java | Coursera">
            <a:extLst>
              <a:ext uri="{FF2B5EF4-FFF2-40B4-BE49-F238E27FC236}">
                <a16:creationId xmlns:a16="http://schemas.microsoft.com/office/drawing/2014/main" id="{F62F8D72-EEDA-FC1A-1EA9-8A62ABD70E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5305" y="2010327"/>
            <a:ext cx="478154" cy="4800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4000" advTm="7436">
        <p14:vortex dir="r"/>
      </p:transition>
    </mc:Choice>
    <mc:Fallback xmlns="">
      <p:transition spd="slow" advTm="7436">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0331" y="3182852"/>
            <a:ext cx="3150832" cy="1070345"/>
          </a:xfrm>
          <a:prstGeom prst="rect">
            <a:avLst/>
          </a:prstGeom>
        </p:spPr>
        <p:txBody>
          <a:bodyPr spcFirstLastPara="1" wrap="square" lIns="91425" tIns="91425" rIns="91425" bIns="91425" anchor="b" anchorCtr="0">
            <a:noAutofit/>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 </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IN" sz="3200" b="1" dirty="0">
                <a:effectLst/>
                <a:latin typeface="Calibri" panose="020F0502020204030204" pitchFamily="34" charset="0"/>
                <a:ea typeface="Calibri" panose="020F0502020204030204" pitchFamily="34" charset="0"/>
                <a:cs typeface="Times New Roman" panose="02020603050405020304" pitchFamily="18" charset="0"/>
              </a:rPr>
              <a:t>SYSTEM REQUIREMENTS</a:t>
            </a:r>
            <a:endParaRPr sz="3200"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05</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4296011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4222">
        <p15:prstTrans prst="crush"/>
      </p:transition>
    </mc:Choice>
    <mc:Fallback xmlns="">
      <p:transition spd="slow" advTm="4222">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8"/>
        <p:cNvGrpSpPr/>
        <p:nvPr/>
      </p:nvGrpSpPr>
      <p:grpSpPr>
        <a:xfrm>
          <a:off x="0" y="0"/>
          <a:ext cx="0" cy="0"/>
          <a:chOff x="0" y="0"/>
          <a:chExt cx="0" cy="0"/>
        </a:xfrm>
      </p:grpSpPr>
      <p:sp>
        <p:nvSpPr>
          <p:cNvPr id="2090" name="Google Shape;2090;p62"/>
          <p:cNvSpPr txBox="1">
            <a:spLocks noGrp="1"/>
          </p:cNvSpPr>
          <p:nvPr>
            <p:ph type="body" idx="2"/>
          </p:nvPr>
        </p:nvSpPr>
        <p:spPr>
          <a:xfrm>
            <a:off x="4796243" y="1038188"/>
            <a:ext cx="3468900" cy="3324300"/>
          </a:xfrm>
          <a:prstGeom prst="rect">
            <a:avLst/>
          </a:prstGeom>
        </p:spPr>
        <p:txBody>
          <a:bodyPr spcFirstLastPara="1" wrap="square" lIns="91425" tIns="91425" rIns="91425" bIns="91425" anchor="t" anchorCtr="0">
            <a:noAutofit/>
          </a:bodyPr>
          <a:lstStyle/>
          <a:p>
            <a:pPr marL="457200" lvl="0" indent="-317500" algn="l" rtl="0">
              <a:spcBef>
                <a:spcPts val="1000"/>
              </a:spcBef>
              <a:spcAft>
                <a:spcPts val="0"/>
              </a:spcAft>
              <a:buClr>
                <a:schemeClr val="lt1"/>
              </a:buClr>
              <a:buSzPts val="1400"/>
              <a:buChar char="●"/>
            </a:pPr>
            <a:r>
              <a:rPr lang="en-IN" sz="2400" dirty="0">
                <a:effectLst/>
                <a:latin typeface="Calibri" panose="020F0502020204030204" pitchFamily="34" charset="0"/>
                <a:ea typeface="Calibri" panose="020F0502020204030204" pitchFamily="34" charset="0"/>
                <a:cs typeface="Times New Roman" panose="02020603050405020304" pitchFamily="18" charset="0"/>
              </a:rPr>
              <a:t>Should be able to recognise fingerprint.</a:t>
            </a:r>
          </a:p>
          <a:p>
            <a:pPr marL="457200" lvl="0" indent="-317500" algn="l" rtl="0">
              <a:spcBef>
                <a:spcPts val="1000"/>
              </a:spcBef>
              <a:spcAft>
                <a:spcPts val="0"/>
              </a:spcAft>
              <a:buClr>
                <a:schemeClr val="lt1"/>
              </a:buClr>
              <a:buSzPts val="1400"/>
              <a:buChar char="●"/>
            </a:pPr>
            <a:r>
              <a:rPr lang="en-IN" sz="2400" dirty="0">
                <a:effectLst/>
                <a:latin typeface="Calibri" panose="020F0502020204030204" pitchFamily="34" charset="0"/>
                <a:ea typeface="Calibri" panose="020F0502020204030204" pitchFamily="34" charset="0"/>
                <a:cs typeface="Times New Roman" panose="02020603050405020304" pitchFamily="18" charset="0"/>
              </a:rPr>
              <a:t>Should be able to process transactions</a:t>
            </a:r>
            <a:r>
              <a:rPr lang="en-IN" sz="2400" dirty="0">
                <a:latin typeface="Calibri" panose="020F0502020204030204" pitchFamily="34" charset="0"/>
                <a:ea typeface="Calibri" panose="020F0502020204030204" pitchFamily="34" charset="0"/>
                <a:cs typeface="Times New Roman" panose="02020603050405020304" pitchFamily="18" charset="0"/>
              </a:rPr>
              <a:t>.</a:t>
            </a:r>
          </a:p>
          <a:p>
            <a:pPr marL="457200" lvl="0" indent="-317500" algn="l" rtl="0">
              <a:spcBef>
                <a:spcPts val="1000"/>
              </a:spcBef>
              <a:spcAft>
                <a:spcPts val="0"/>
              </a:spcAft>
              <a:buClr>
                <a:schemeClr val="lt1"/>
              </a:buClr>
              <a:buSzPts val="1400"/>
              <a:buChar char="●"/>
            </a:pPr>
            <a:r>
              <a:rPr lang="en-IN" sz="2400" dirty="0">
                <a:solidFill>
                  <a:schemeClr val="lt1"/>
                </a:solidFill>
                <a:latin typeface="Calibri" panose="020F0502020204030204" pitchFamily="34" charset="0"/>
                <a:cs typeface="Times New Roman" panose="02020603050405020304" pitchFamily="18" charset="0"/>
              </a:rPr>
              <a:t>Should have active internet </a:t>
            </a:r>
            <a:r>
              <a:rPr lang="en-IN" sz="2400" dirty="0">
                <a:latin typeface="Calibri" panose="020F0502020204030204" pitchFamily="34" charset="0"/>
                <a:cs typeface="Times New Roman" panose="02020603050405020304" pitchFamily="18" charset="0"/>
              </a:rPr>
              <a:t>connection.</a:t>
            </a:r>
            <a:endParaRPr lang="en-IN" sz="2400" dirty="0">
              <a:solidFill>
                <a:schemeClr val="lt1"/>
              </a:solidFill>
              <a:latin typeface="Calibri" panose="020F0502020204030204" pitchFamily="34" charset="0"/>
              <a:cs typeface="Times New Roman" panose="02020603050405020304" pitchFamily="18" charset="0"/>
            </a:endParaRPr>
          </a:p>
        </p:txBody>
      </p:sp>
      <p:sp>
        <p:nvSpPr>
          <p:cNvPr id="2091" name="Google Shape;2091;p62"/>
          <p:cNvSpPr txBox="1">
            <a:spLocks noGrp="1"/>
          </p:cNvSpPr>
          <p:nvPr>
            <p:ph type="title"/>
          </p:nvPr>
        </p:nvSpPr>
        <p:spPr>
          <a:xfrm>
            <a:off x="938498" y="445024"/>
            <a:ext cx="3468899" cy="104801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SYSTEM</a:t>
            </a:r>
            <a:br>
              <a:rPr lang="en" sz="3200" dirty="0"/>
            </a:br>
            <a:r>
              <a:rPr lang="en" sz="3200" dirty="0"/>
              <a:t>REQUIRMENTS</a:t>
            </a:r>
            <a:endParaRPr sz="3200" dirty="0"/>
          </a:p>
        </p:txBody>
      </p:sp>
      <p:cxnSp>
        <p:nvCxnSpPr>
          <p:cNvPr id="2092" name="Google Shape;2092;p62"/>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451">
        <p15:prstTrans prst="airplane"/>
      </p:transition>
    </mc:Choice>
    <mc:Fallback xmlns="">
      <p:transition spd="slow" advTm="3451">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1"/>
        <p:cNvGrpSpPr/>
        <p:nvPr/>
      </p:nvGrpSpPr>
      <p:grpSpPr>
        <a:xfrm>
          <a:off x="0" y="0"/>
          <a:ext cx="0" cy="0"/>
          <a:chOff x="0" y="0"/>
          <a:chExt cx="0" cy="0"/>
        </a:xfrm>
      </p:grpSpPr>
      <p:sp>
        <p:nvSpPr>
          <p:cNvPr id="2152" name="Google Shape;2152;p67"/>
          <p:cNvSpPr txBox="1">
            <a:spLocks noGrp="1"/>
          </p:cNvSpPr>
          <p:nvPr>
            <p:ph type="title"/>
          </p:nvPr>
        </p:nvSpPr>
        <p:spPr>
          <a:xfrm>
            <a:off x="3031143" y="2436018"/>
            <a:ext cx="3296025" cy="179783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6000" dirty="0">
                <a:latin typeface="Modern No. 20" panose="02070704070505020303" pitchFamily="18" charset="0"/>
              </a:rPr>
              <a:t>THANK</a:t>
            </a:r>
            <a:br>
              <a:rPr lang="en-US" sz="6000" dirty="0">
                <a:latin typeface="Modern No. 20" panose="02070704070505020303" pitchFamily="18" charset="0"/>
              </a:rPr>
            </a:br>
            <a:r>
              <a:rPr lang="en-US" sz="6000" dirty="0">
                <a:latin typeface="Modern No. 20" panose="02070704070505020303" pitchFamily="18" charset="0"/>
              </a:rPr>
              <a:t>YOU</a:t>
            </a:r>
            <a:endParaRPr sz="6000" dirty="0">
              <a:latin typeface="Modern No. 20" panose="02070704070505020303" pitchFamily="18" charset="0"/>
            </a:endParaRPr>
          </a:p>
        </p:txBody>
      </p:sp>
      <p:cxnSp>
        <p:nvCxnSpPr>
          <p:cNvPr id="2154" name="Google Shape;2154;p67"/>
          <p:cNvCxnSpPr>
            <a:cxnSpLocks/>
          </p:cNvCxnSpPr>
          <p:nvPr/>
        </p:nvCxnSpPr>
        <p:spPr>
          <a:xfrm>
            <a:off x="3196828" y="4467741"/>
            <a:ext cx="2964656"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advTm="2247">
        <p14:prism isContent="1" isInverted="1"/>
      </p:transition>
    </mc:Choice>
    <mc:Fallback xmlns="">
      <p:transition spd="slow" advTm="224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52"/>
                                        </p:tgtEl>
                                        <p:attrNameLst>
                                          <p:attrName>style.visibility</p:attrName>
                                        </p:attrNameLst>
                                      </p:cBhvr>
                                      <p:to>
                                        <p:strVal val="visible"/>
                                      </p:to>
                                    </p:set>
                                    <p:animEffect transition="in" filter="barn(inVertical)">
                                      <p:cBhvr>
                                        <p:cTn id="7" dur="500"/>
                                        <p:tgtEl>
                                          <p:spTgt spid="2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4002599" y="2571750"/>
            <a:ext cx="4677057" cy="9058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WELCOME</a:t>
            </a:r>
            <a:endParaRPr dirty="0"/>
          </a:p>
        </p:txBody>
      </p:sp>
    </p:spTree>
    <p:custDataLst>
      <p:tags r:id="rId1"/>
    </p:custDataLst>
  </p:cSld>
  <p:clrMapOvr>
    <a:masterClrMapping/>
  </p:clrMapOvr>
  <p:transition spd="slow" advTm="277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194"/>
                                        </p:tgtEl>
                                      </p:cBhvr>
                                    </p:animEffect>
                                    <p:set>
                                      <p:cBhvr>
                                        <p:cTn id="7" dur="1" fill="hold">
                                          <p:stCondLst>
                                            <p:cond delay="499"/>
                                          </p:stCondLst>
                                        </p:cTn>
                                        <p:tgtEl>
                                          <p:spTgt spid="19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51"/>
        <p:cNvGrpSpPr/>
        <p:nvPr/>
      </p:nvGrpSpPr>
      <p:grpSpPr>
        <a:xfrm>
          <a:off x="0" y="0"/>
          <a:ext cx="0" cy="0"/>
          <a:chOff x="0" y="0"/>
          <a:chExt cx="0" cy="0"/>
        </a:xfrm>
      </p:grpSpPr>
      <p:sp>
        <p:nvSpPr>
          <p:cNvPr id="2052" name="Google Shape;2052;p6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TEAM MEMBERS</a:t>
            </a:r>
            <a:br>
              <a:rPr lang="en" dirty="0"/>
            </a:br>
            <a:r>
              <a:rPr lang="en" dirty="0"/>
              <a:t>EB-10</a:t>
            </a:r>
            <a:endParaRPr dirty="0"/>
          </a:p>
        </p:txBody>
      </p:sp>
      <p:cxnSp>
        <p:nvCxnSpPr>
          <p:cNvPr id="2053" name="Google Shape;2053;p6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054" name="Google Shape;2054;p60"/>
          <p:cNvSpPr/>
          <p:nvPr/>
        </p:nvSpPr>
        <p:spPr>
          <a:xfrm>
            <a:off x="1077900" y="2707625"/>
            <a:ext cx="1819200" cy="1819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0"/>
          <p:cNvSpPr txBox="1">
            <a:spLocks noGrp="1"/>
          </p:cNvSpPr>
          <p:nvPr>
            <p:ph type="subTitle" idx="4294967295"/>
          </p:nvPr>
        </p:nvSpPr>
        <p:spPr>
          <a:xfrm>
            <a:off x="1242827" y="3145392"/>
            <a:ext cx="1489345" cy="991218"/>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400" dirty="0">
                <a:solidFill>
                  <a:schemeClr val="accent6"/>
                </a:solidFill>
              </a:rPr>
              <a:t>Archit Aditya Singh</a:t>
            </a:r>
          </a:p>
          <a:p>
            <a:pPr marL="0" lvl="0" indent="0" algn="ctr" rtl="0">
              <a:spcBef>
                <a:spcPts val="0"/>
              </a:spcBef>
              <a:spcAft>
                <a:spcPts val="1600"/>
              </a:spcAft>
              <a:buNone/>
            </a:pPr>
            <a:r>
              <a:rPr lang="en-US" sz="1400" dirty="0">
                <a:solidFill>
                  <a:schemeClr val="accent6"/>
                </a:solidFill>
              </a:rPr>
              <a:t>E21CSEU0203</a:t>
            </a:r>
          </a:p>
        </p:txBody>
      </p:sp>
      <p:sp>
        <p:nvSpPr>
          <p:cNvPr id="2057" name="Google Shape;2057;p60"/>
          <p:cNvSpPr/>
          <p:nvPr/>
        </p:nvSpPr>
        <p:spPr>
          <a:xfrm>
            <a:off x="3279750" y="1606525"/>
            <a:ext cx="2584500" cy="258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0"/>
          <p:cNvSpPr txBox="1">
            <a:spLocks noGrp="1"/>
          </p:cNvSpPr>
          <p:nvPr>
            <p:ph type="subTitle" idx="4294967295"/>
          </p:nvPr>
        </p:nvSpPr>
        <p:spPr>
          <a:xfrm>
            <a:off x="3695719" y="2294399"/>
            <a:ext cx="1752562" cy="1177464"/>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600" dirty="0">
                <a:solidFill>
                  <a:schemeClr val="accent6"/>
                </a:solidFill>
              </a:rPr>
              <a:t>Ayushman</a:t>
            </a:r>
          </a:p>
          <a:p>
            <a:pPr marL="0" lvl="0" indent="0" algn="ctr" rtl="0">
              <a:spcBef>
                <a:spcPts val="0"/>
              </a:spcBef>
              <a:spcAft>
                <a:spcPts val="1600"/>
              </a:spcAft>
              <a:buNone/>
            </a:pPr>
            <a:r>
              <a:rPr lang="en-US" sz="1600" dirty="0">
                <a:solidFill>
                  <a:schemeClr val="accent6"/>
                </a:solidFill>
              </a:rPr>
              <a:t>Pranav</a:t>
            </a:r>
          </a:p>
          <a:p>
            <a:pPr marL="0" lvl="0" indent="0" algn="ctr" rtl="0">
              <a:spcBef>
                <a:spcPts val="0"/>
              </a:spcBef>
              <a:spcAft>
                <a:spcPts val="1600"/>
              </a:spcAft>
              <a:buNone/>
            </a:pPr>
            <a:r>
              <a:rPr lang="en-US" sz="1400" dirty="0">
                <a:solidFill>
                  <a:schemeClr val="accent6"/>
                </a:solidFill>
              </a:rPr>
              <a:t>E21CSEU0245</a:t>
            </a:r>
            <a:endParaRPr sz="1400" dirty="0">
              <a:solidFill>
                <a:schemeClr val="accent6"/>
              </a:solidFill>
            </a:endParaRPr>
          </a:p>
        </p:txBody>
      </p:sp>
      <p:sp>
        <p:nvSpPr>
          <p:cNvPr id="2060" name="Google Shape;2060;p60"/>
          <p:cNvSpPr/>
          <p:nvPr/>
        </p:nvSpPr>
        <p:spPr>
          <a:xfrm>
            <a:off x="6313538" y="1469269"/>
            <a:ext cx="1819200" cy="18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0"/>
          <p:cNvSpPr txBox="1">
            <a:spLocks noGrp="1"/>
          </p:cNvSpPr>
          <p:nvPr>
            <p:ph type="subTitle" idx="4294967295"/>
          </p:nvPr>
        </p:nvSpPr>
        <p:spPr>
          <a:xfrm>
            <a:off x="6463988" y="2061319"/>
            <a:ext cx="1518300" cy="635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400" dirty="0">
                <a:solidFill>
                  <a:schemeClr val="accent6"/>
                </a:solidFill>
              </a:rPr>
              <a:t>Aryan Jain</a:t>
            </a:r>
          </a:p>
          <a:p>
            <a:pPr marL="0" lvl="0" indent="0" algn="ctr" rtl="0">
              <a:spcBef>
                <a:spcPts val="0"/>
              </a:spcBef>
              <a:spcAft>
                <a:spcPts val="1600"/>
              </a:spcAft>
              <a:buNone/>
            </a:pPr>
            <a:r>
              <a:rPr lang="en-US" sz="1400" dirty="0">
                <a:solidFill>
                  <a:schemeClr val="accent6"/>
                </a:solidFill>
              </a:rPr>
              <a:t>E21CSEU0220</a:t>
            </a:r>
            <a:endParaRPr sz="1400" dirty="0">
              <a:solidFill>
                <a:schemeClr val="accent6"/>
              </a:solidFill>
            </a:endParaRPr>
          </a:p>
        </p:txBody>
      </p:sp>
      <p:cxnSp>
        <p:nvCxnSpPr>
          <p:cNvPr id="2063" name="Google Shape;2063;p60"/>
          <p:cNvCxnSpPr>
            <a:cxnSpLocks/>
            <a:stCxn id="2060" idx="0"/>
          </p:cNvCxnSpPr>
          <p:nvPr/>
        </p:nvCxnSpPr>
        <p:spPr>
          <a:xfrm flipV="1">
            <a:off x="7223138" y="0"/>
            <a:ext cx="0" cy="1469269"/>
          </a:xfrm>
          <a:prstGeom prst="straightConnector1">
            <a:avLst/>
          </a:prstGeom>
          <a:noFill/>
          <a:ln w="19050" cap="flat" cmpd="sng">
            <a:solidFill>
              <a:schemeClr val="accent3"/>
            </a:solidFill>
            <a:prstDash val="solid"/>
            <a:round/>
            <a:headEnd type="none" w="med" len="med"/>
            <a:tailEnd type="none" w="med" len="med"/>
          </a:ln>
        </p:spPr>
      </p:cxnSp>
      <p:cxnSp>
        <p:nvCxnSpPr>
          <p:cNvPr id="2064" name="Google Shape;2064;p60"/>
          <p:cNvCxnSpPr>
            <a:cxnSpLocks/>
          </p:cNvCxnSpPr>
          <p:nvPr/>
        </p:nvCxnSpPr>
        <p:spPr>
          <a:xfrm>
            <a:off x="4572000" y="3781500"/>
            <a:ext cx="0" cy="1362000"/>
          </a:xfrm>
          <a:prstGeom prst="straightConnector1">
            <a:avLst/>
          </a:prstGeom>
          <a:noFill/>
          <a:ln w="19050" cap="flat" cmpd="sng">
            <a:solidFill>
              <a:schemeClr val="accent1"/>
            </a:solidFill>
            <a:prstDash val="solid"/>
            <a:round/>
            <a:headEnd type="none" w="med" len="med"/>
            <a:tailEnd type="none" w="med" len="med"/>
          </a:ln>
        </p:spPr>
      </p:cxnSp>
      <p:cxnSp>
        <p:nvCxnSpPr>
          <p:cNvPr id="2065" name="Google Shape;2065;p60"/>
          <p:cNvCxnSpPr>
            <a:cxnSpLocks/>
            <a:stCxn id="2054" idx="4"/>
          </p:cNvCxnSpPr>
          <p:nvPr/>
        </p:nvCxnSpPr>
        <p:spPr>
          <a:xfrm>
            <a:off x="1987500" y="4526825"/>
            <a:ext cx="0" cy="566669"/>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p:transition spd="slow" advTm="5621">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54"/>
          <p:cNvSpPr txBox="1">
            <a:spLocks noGrp="1"/>
          </p:cNvSpPr>
          <p:nvPr>
            <p:ph type="title"/>
          </p:nvPr>
        </p:nvSpPr>
        <p:spPr>
          <a:xfrm>
            <a:off x="928688" y="445024"/>
            <a:ext cx="3809873" cy="68025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 </a:t>
            </a:r>
            <a:r>
              <a:rPr lang="en" sz="4000" dirty="0"/>
              <a:t>TIMELINE</a:t>
            </a:r>
            <a:r>
              <a:rPr lang="en" dirty="0"/>
              <a:t> </a:t>
            </a:r>
            <a:endParaRPr dirty="0"/>
          </a:p>
        </p:txBody>
      </p:sp>
      <p:cxnSp>
        <p:nvCxnSpPr>
          <p:cNvPr id="1956" name="Google Shape;1956;p54"/>
          <p:cNvCxnSpPr/>
          <p:nvPr/>
        </p:nvCxnSpPr>
        <p:spPr>
          <a:xfrm>
            <a:off x="1245300" y="2859300"/>
            <a:ext cx="6653400" cy="0"/>
          </a:xfrm>
          <a:prstGeom prst="straightConnector1">
            <a:avLst/>
          </a:prstGeom>
          <a:noFill/>
          <a:ln w="19050" cap="flat" cmpd="sng">
            <a:solidFill>
              <a:schemeClr val="accent1"/>
            </a:solidFill>
            <a:prstDash val="solid"/>
            <a:round/>
            <a:headEnd type="none" w="med" len="med"/>
            <a:tailEnd type="none" w="med" len="med"/>
          </a:ln>
        </p:spPr>
      </p:cxnSp>
      <p:sp>
        <p:nvSpPr>
          <p:cNvPr id="1957" name="Google Shape;1957;p54"/>
          <p:cNvSpPr txBox="1">
            <a:spLocks noGrp="1"/>
          </p:cNvSpPr>
          <p:nvPr>
            <p:ph type="title" idx="4294967295"/>
          </p:nvPr>
        </p:nvSpPr>
        <p:spPr>
          <a:xfrm>
            <a:off x="1019361" y="2097688"/>
            <a:ext cx="1527300" cy="3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solidFill>
                  <a:schemeClr val="lt1"/>
                </a:solidFill>
              </a:rPr>
              <a:t>MILESTONE 1</a:t>
            </a:r>
            <a:endParaRPr sz="1400" dirty="0">
              <a:solidFill>
                <a:schemeClr val="lt1"/>
              </a:solidFill>
            </a:endParaRPr>
          </a:p>
        </p:txBody>
      </p:sp>
      <p:sp>
        <p:nvSpPr>
          <p:cNvPr id="1958" name="Google Shape;1958;p54"/>
          <p:cNvSpPr txBox="1">
            <a:spLocks noGrp="1"/>
          </p:cNvSpPr>
          <p:nvPr>
            <p:ph type="subTitle" idx="4294967295"/>
          </p:nvPr>
        </p:nvSpPr>
        <p:spPr>
          <a:xfrm>
            <a:off x="1019364" y="3157251"/>
            <a:ext cx="1527297" cy="751187"/>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dirty="0">
                <a:solidFill>
                  <a:schemeClr val="lt1"/>
                </a:solidFill>
              </a:rPr>
              <a:t>PROJECT PROPOSAL AND PPT</a:t>
            </a:r>
            <a:endParaRPr sz="1400" dirty="0">
              <a:solidFill>
                <a:schemeClr val="lt1"/>
              </a:solidFill>
            </a:endParaRPr>
          </a:p>
        </p:txBody>
      </p:sp>
      <p:sp>
        <p:nvSpPr>
          <p:cNvPr id="1959" name="Google Shape;1959;p54"/>
          <p:cNvSpPr txBox="1">
            <a:spLocks noGrp="1"/>
          </p:cNvSpPr>
          <p:nvPr>
            <p:ph type="title" idx="4294967295"/>
          </p:nvPr>
        </p:nvSpPr>
        <p:spPr>
          <a:xfrm>
            <a:off x="4738561" y="2097688"/>
            <a:ext cx="1527300" cy="3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solidFill>
                  <a:schemeClr val="lt1"/>
                </a:solidFill>
              </a:rPr>
              <a:t>MILESTONE 3</a:t>
            </a:r>
            <a:endParaRPr sz="1400" dirty="0">
              <a:solidFill>
                <a:schemeClr val="lt1"/>
              </a:solidFill>
            </a:endParaRPr>
          </a:p>
        </p:txBody>
      </p:sp>
      <p:sp>
        <p:nvSpPr>
          <p:cNvPr id="1960" name="Google Shape;1960;p54"/>
          <p:cNvSpPr txBox="1">
            <a:spLocks noGrp="1"/>
          </p:cNvSpPr>
          <p:nvPr>
            <p:ph type="subTitle" idx="4294967295"/>
          </p:nvPr>
        </p:nvSpPr>
        <p:spPr>
          <a:xfrm>
            <a:off x="4758952" y="3076801"/>
            <a:ext cx="1527300" cy="946994"/>
          </a:xfrm>
          <a:prstGeom prst="rect">
            <a:avLst/>
          </a:prstGeom>
        </p:spPr>
        <p:txBody>
          <a:bodyPr spcFirstLastPara="1" wrap="square" lIns="91425" tIns="91425" rIns="91425" bIns="91425" anchor="t" anchorCtr="0">
            <a:noAutofit/>
          </a:bodyPr>
          <a:lstStyle/>
          <a:p>
            <a:pPr marL="0" lvl="0" indent="0" algn="ctr" rtl="0">
              <a:spcBef>
                <a:spcPts val="1600"/>
              </a:spcBef>
              <a:spcAft>
                <a:spcPts val="1600"/>
              </a:spcAft>
              <a:buNone/>
            </a:pPr>
            <a:r>
              <a:rPr lang="en-US" sz="1400" dirty="0">
                <a:solidFill>
                  <a:schemeClr val="lt1"/>
                </a:solidFill>
              </a:rPr>
              <a:t>Complete Execution</a:t>
            </a:r>
          </a:p>
        </p:txBody>
      </p:sp>
      <p:sp>
        <p:nvSpPr>
          <p:cNvPr id="1961" name="Google Shape;1961;p54"/>
          <p:cNvSpPr txBox="1">
            <a:spLocks noGrp="1"/>
          </p:cNvSpPr>
          <p:nvPr>
            <p:ph type="subTitle" idx="4294967295"/>
          </p:nvPr>
        </p:nvSpPr>
        <p:spPr>
          <a:xfrm>
            <a:off x="2879789" y="1892972"/>
            <a:ext cx="1527300" cy="725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dirty="0">
                <a:solidFill>
                  <a:schemeClr val="lt1"/>
                </a:solidFill>
              </a:rPr>
              <a:t>Partial Execution</a:t>
            </a:r>
            <a:endParaRPr sz="1400" dirty="0">
              <a:solidFill>
                <a:schemeClr val="lt1"/>
              </a:solidFill>
            </a:endParaRPr>
          </a:p>
        </p:txBody>
      </p:sp>
      <p:sp>
        <p:nvSpPr>
          <p:cNvPr id="1962" name="Google Shape;1962;p54"/>
          <p:cNvSpPr txBox="1">
            <a:spLocks noGrp="1"/>
          </p:cNvSpPr>
          <p:nvPr>
            <p:ph type="title" idx="4294967295"/>
          </p:nvPr>
        </p:nvSpPr>
        <p:spPr>
          <a:xfrm>
            <a:off x="2879786" y="3230845"/>
            <a:ext cx="1527300" cy="3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t>MILESTONE 2</a:t>
            </a:r>
            <a:endParaRPr sz="1400" dirty="0">
              <a:solidFill>
                <a:schemeClr val="lt1"/>
              </a:solidFill>
            </a:endParaRPr>
          </a:p>
        </p:txBody>
      </p:sp>
      <p:sp>
        <p:nvSpPr>
          <p:cNvPr id="1963" name="Google Shape;1963;p54"/>
          <p:cNvSpPr txBox="1">
            <a:spLocks noGrp="1"/>
          </p:cNvSpPr>
          <p:nvPr>
            <p:ph type="subTitle" idx="4294967295"/>
          </p:nvPr>
        </p:nvSpPr>
        <p:spPr>
          <a:xfrm>
            <a:off x="6597333" y="2124583"/>
            <a:ext cx="1610830" cy="406184"/>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200" dirty="0">
                <a:solidFill>
                  <a:schemeClr val="lt1"/>
                </a:solidFill>
              </a:rPr>
              <a:t>DEMONSTRATION</a:t>
            </a:r>
            <a:endParaRPr sz="1200" dirty="0">
              <a:solidFill>
                <a:schemeClr val="lt1"/>
              </a:solidFill>
            </a:endParaRPr>
          </a:p>
        </p:txBody>
      </p:sp>
      <p:sp>
        <p:nvSpPr>
          <p:cNvPr id="1964" name="Google Shape;1964;p54"/>
          <p:cNvSpPr txBox="1">
            <a:spLocks noGrp="1"/>
          </p:cNvSpPr>
          <p:nvPr>
            <p:ph type="title" idx="4294967295"/>
          </p:nvPr>
        </p:nvSpPr>
        <p:spPr>
          <a:xfrm>
            <a:off x="6597336" y="3218932"/>
            <a:ext cx="1527300" cy="3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t>MILESTONE</a:t>
            </a:r>
            <a:r>
              <a:rPr lang="en" sz="1400" dirty="0">
                <a:solidFill>
                  <a:schemeClr val="lt1"/>
                </a:solidFill>
              </a:rPr>
              <a:t> 4</a:t>
            </a:r>
            <a:endParaRPr sz="1400" dirty="0">
              <a:solidFill>
                <a:schemeClr val="lt1"/>
              </a:solidFill>
            </a:endParaRPr>
          </a:p>
        </p:txBody>
      </p:sp>
      <p:sp>
        <p:nvSpPr>
          <p:cNvPr id="1965" name="Google Shape;1965;p54"/>
          <p:cNvSpPr/>
          <p:nvPr/>
        </p:nvSpPr>
        <p:spPr>
          <a:xfrm>
            <a:off x="1674250" y="2750550"/>
            <a:ext cx="217500" cy="21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4"/>
          <p:cNvSpPr/>
          <p:nvPr/>
        </p:nvSpPr>
        <p:spPr>
          <a:xfrm>
            <a:off x="3534675" y="2750550"/>
            <a:ext cx="217500" cy="21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4"/>
          <p:cNvSpPr/>
          <p:nvPr/>
        </p:nvSpPr>
        <p:spPr>
          <a:xfrm>
            <a:off x="5395100" y="2750550"/>
            <a:ext cx="217500" cy="21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4"/>
          <p:cNvSpPr/>
          <p:nvPr/>
        </p:nvSpPr>
        <p:spPr>
          <a:xfrm>
            <a:off x="7255525" y="2750550"/>
            <a:ext cx="217500" cy="21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69" name="Google Shape;1969;p5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mc:AlternateContent xmlns:mc="http://schemas.openxmlformats.org/markup-compatibility/2006" xmlns:p14="http://schemas.microsoft.com/office/powerpoint/2010/main">
    <mc:Choice Requires="p14">
      <p:transition spd="slow" p14:dur="1500" advTm="8913">
        <p:split orient="vert"/>
      </p:transition>
    </mc:Choice>
    <mc:Fallback xmlns="">
      <p:transition spd="slow" advTm="8913">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60510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CONTENTS</a:t>
            </a:r>
            <a:endParaRPr sz="3200" dirty="0"/>
          </a:p>
        </p:txBody>
      </p:sp>
      <p:sp>
        <p:nvSpPr>
          <p:cNvPr id="171" name="Google Shape;171;p39"/>
          <p:cNvSpPr txBox="1">
            <a:spLocks noGrp="1"/>
          </p:cNvSpPr>
          <p:nvPr>
            <p:ph type="body" idx="1"/>
          </p:nvPr>
        </p:nvSpPr>
        <p:spPr>
          <a:xfrm>
            <a:off x="938500" y="1428749"/>
            <a:ext cx="7172100" cy="2857175"/>
          </a:xfrm>
          <a:prstGeom prst="rect">
            <a:avLst/>
          </a:prstGeom>
        </p:spPr>
        <p:txBody>
          <a:bodyPr spcFirstLastPara="1" wrap="square" lIns="91425" tIns="91425" rIns="91425" bIns="91425" anchor="t" anchorCtr="0">
            <a:noAutofit/>
          </a:bodyPr>
          <a:lstStyle/>
          <a:p>
            <a:r>
              <a:rPr lang="en-US" sz="2800" dirty="0"/>
              <a:t>ABSTARCT</a:t>
            </a:r>
          </a:p>
          <a:p>
            <a:r>
              <a:rPr lang="en-US" sz="2800" dirty="0"/>
              <a:t>PROBLEM SATEMENT </a:t>
            </a:r>
          </a:p>
          <a:p>
            <a:r>
              <a:rPr lang="en-US" sz="2800" dirty="0"/>
              <a:t>SOLUTION</a:t>
            </a:r>
          </a:p>
          <a:p>
            <a:r>
              <a:rPr lang="en-US" sz="2800" dirty="0"/>
              <a:t>TECHNIQUES</a:t>
            </a:r>
          </a:p>
          <a:p>
            <a:r>
              <a:rPr lang="en-US" sz="2800" dirty="0"/>
              <a:t>SYSTEM REQUIREMENTS</a:t>
            </a:r>
          </a:p>
          <a:p>
            <a:pPr marL="0" lvl="0" indent="0" algn="l" rtl="0">
              <a:spcBef>
                <a:spcPts val="0"/>
              </a:spcBef>
              <a:spcAft>
                <a:spcPts val="0"/>
              </a:spcAft>
              <a:buNone/>
            </a:pPr>
            <a:endParaRPr lang="en-US" dirty="0"/>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mc:AlternateContent xmlns:mc="http://schemas.openxmlformats.org/markup-compatibility/2006" xmlns:p14="http://schemas.microsoft.com/office/powerpoint/2010/main">
    <mc:Choice Requires="p14">
      <p:transition spd="slow" p14:dur="3400" advTm="3763">
        <p14:reveal/>
      </p:transition>
    </mc:Choice>
    <mc:Fallback xmlns="">
      <p:transition spd="slow" advTm="3763">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ABSTRACT</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208" name="Google Shape;208;p4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ONLINE TRANSACTION PROCESS	</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transition spd="slow" advTm="3202">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1026200" y="445025"/>
            <a:ext cx="3290619" cy="880492"/>
          </a:xfrm>
          <a:prstGeom prst="rect">
            <a:avLst/>
          </a:prstGeom>
        </p:spPr>
        <p:txBody>
          <a:bodyPr spcFirstLastPara="1" wrap="square" lIns="91425" tIns="91425" rIns="91425" bIns="91425" anchor="t" anchorCtr="0">
            <a:noAutofit/>
          </a:bodyPr>
          <a:lstStyle/>
          <a:p>
            <a:r>
              <a:rPr lang="en-IN" sz="4400" b="1" dirty="0">
                <a:effectLst/>
                <a:latin typeface="Calibri" panose="020F0502020204030204" pitchFamily="34" charset="0"/>
                <a:ea typeface="Calibri" panose="020F0502020204030204" pitchFamily="34" charset="0"/>
                <a:cs typeface="Times New Roman" panose="02020603050405020304" pitchFamily="18" charset="0"/>
              </a:rPr>
              <a:t>ABSTRACT</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dirty="0">
              <a:solidFill>
                <a:schemeClr val="accent1"/>
              </a:solidFill>
            </a:endParaRPr>
          </a:p>
        </p:txBody>
      </p:sp>
      <p:sp>
        <p:nvSpPr>
          <p:cNvPr id="215" name="Google Shape;215;p44"/>
          <p:cNvSpPr txBox="1">
            <a:spLocks noGrp="1"/>
          </p:cNvSpPr>
          <p:nvPr>
            <p:ph type="body" idx="1"/>
          </p:nvPr>
        </p:nvSpPr>
        <p:spPr>
          <a:xfrm>
            <a:off x="185737" y="1068226"/>
            <a:ext cx="8015288" cy="39538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Online transaction for all intents and purposes is a payment method in which the transfer of fund or money happens online over electronic fund transfer, which specifically is quite significant. Online transaction process (OLTP) particularly is essentially secure and password protected, fairly contrary to popular belief. Three steps involved in the online transaction actually are Registration, Placing an order, and, Payment, actually further showing how three steps involved in the online transaction generally are Registration, Placing an order, and, Payment in a pretty big way. Nowadays people don’t for all intents and purposes carry cash for payments, they definitely prefer UPI transactions for the same, demonstrating how nowadays people don’t generally carry cash for payments, they generally prefer UPI transactions for the same in a sort of big way. But sometimes they even particularly forget to kind of carry their phones for the same, showing how OLTP definitely is definitely secure and password protected, which mostly is fairly significant. Imagine if you can for all intents and purposes do transactions on very your fingerprints, demonstrating how but sometimes they even literally forget to mostly carry their phones for the same, showing how  OLTP for all intents and purposes is for all intents and purposes secure and password protected in a sort of big way.</a:t>
            </a:r>
            <a:endParaRPr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mc:AlternateContent xmlns:mc="http://schemas.openxmlformats.org/markup-compatibility/2006" xmlns:p14="http://schemas.microsoft.com/office/powerpoint/2010/main">
    <mc:Choice Requires="p14">
      <p:transition spd="slow" p14:dur="800" advTm="13322">
        <p:circle/>
      </p:transition>
    </mc:Choice>
    <mc:Fallback xmlns="">
      <p:transition spd="slow" advTm="13322">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PROBLEM</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sp>
        <p:nvSpPr>
          <p:cNvPr id="208" name="Google Shape;208;p4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STATEMENT</a:t>
            </a:r>
            <a:endParaRPr sz="2400"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412211401"/>
      </p:ext>
    </p:extLst>
  </p:cSld>
  <p:clrMapOvr>
    <a:masterClrMapping/>
  </p:clrMapOvr>
  <p:transition spd="slow" advTm="1618">
    <p:cover/>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12"/>
        <p:cNvGrpSpPr/>
        <p:nvPr/>
      </p:nvGrpSpPr>
      <p:grpSpPr>
        <a:xfrm>
          <a:off x="0" y="0"/>
          <a:ext cx="0" cy="0"/>
          <a:chOff x="0" y="0"/>
          <a:chExt cx="0" cy="0"/>
        </a:xfrm>
      </p:grpSpPr>
      <p:sp>
        <p:nvSpPr>
          <p:cNvPr id="2113" name="Google Shape;2113;p64"/>
          <p:cNvSpPr txBox="1">
            <a:spLocks noGrp="1"/>
          </p:cNvSpPr>
          <p:nvPr>
            <p:ph type="subTitle" idx="1"/>
          </p:nvPr>
        </p:nvSpPr>
        <p:spPr>
          <a:xfrm>
            <a:off x="5186362" y="2562542"/>
            <a:ext cx="3829049" cy="2200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t>Nowadays, payments have been made so accessible that people forget to carry their card or cash and use their UPI to make payments from their smartphones. What if they even forget their smartphones ? How even then ,will they be able to make payments </a:t>
            </a:r>
            <a:endParaRPr sz="1600" dirty="0"/>
          </a:p>
        </p:txBody>
      </p:sp>
      <p:sp>
        <p:nvSpPr>
          <p:cNvPr id="2114" name="Google Shape;2114;p6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 STATEMENT</a:t>
            </a:r>
            <a:endParaRPr dirty="0"/>
          </a:p>
        </p:txBody>
      </p:sp>
      <p:cxnSp>
        <p:nvCxnSpPr>
          <p:cNvPr id="2115" name="Google Shape;2115;p6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pSp>
        <p:nvGrpSpPr>
          <p:cNvPr id="2117" name="Google Shape;2117;p64"/>
          <p:cNvGrpSpPr/>
          <p:nvPr/>
        </p:nvGrpSpPr>
        <p:grpSpPr>
          <a:xfrm>
            <a:off x="1092354" y="1558185"/>
            <a:ext cx="3576272" cy="2727969"/>
            <a:chOff x="238125" y="1973675"/>
            <a:chExt cx="2558775" cy="1951825"/>
          </a:xfrm>
        </p:grpSpPr>
        <p:sp>
          <p:nvSpPr>
            <p:cNvPr id="2118" name="Google Shape;2118;p64"/>
            <p:cNvSpPr/>
            <p:nvPr/>
          </p:nvSpPr>
          <p:spPr>
            <a:xfrm>
              <a:off x="325550" y="2055000"/>
              <a:ext cx="2386075" cy="1459975"/>
            </a:xfrm>
            <a:custGeom>
              <a:avLst/>
              <a:gdLst/>
              <a:ahLst/>
              <a:cxnLst/>
              <a:rect l="l" t="t" r="r" b="b"/>
              <a:pathLst>
                <a:path w="95443" h="58399" extrusionOk="0">
                  <a:moveTo>
                    <a:pt x="94925" y="516"/>
                  </a:moveTo>
                  <a:lnTo>
                    <a:pt x="94925" y="57881"/>
                  </a:lnTo>
                  <a:lnTo>
                    <a:pt x="518" y="57881"/>
                  </a:lnTo>
                  <a:lnTo>
                    <a:pt x="518" y="516"/>
                  </a:lnTo>
                  <a:close/>
                  <a:moveTo>
                    <a:pt x="260" y="0"/>
                  </a:moveTo>
                  <a:cubicBezTo>
                    <a:pt x="118" y="0"/>
                    <a:pt x="1" y="115"/>
                    <a:pt x="1" y="259"/>
                  </a:cubicBezTo>
                  <a:lnTo>
                    <a:pt x="1" y="58140"/>
                  </a:lnTo>
                  <a:cubicBezTo>
                    <a:pt x="1" y="58282"/>
                    <a:pt x="118" y="58399"/>
                    <a:pt x="260" y="58399"/>
                  </a:cubicBezTo>
                  <a:lnTo>
                    <a:pt x="95184" y="58399"/>
                  </a:lnTo>
                  <a:cubicBezTo>
                    <a:pt x="95326" y="58399"/>
                    <a:pt x="95441" y="58282"/>
                    <a:pt x="95441" y="58140"/>
                  </a:cubicBezTo>
                  <a:lnTo>
                    <a:pt x="95441" y="259"/>
                  </a:lnTo>
                  <a:cubicBezTo>
                    <a:pt x="95442" y="115"/>
                    <a:pt x="95326" y="0"/>
                    <a:pt x="95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4"/>
            <p:cNvSpPr/>
            <p:nvPr/>
          </p:nvSpPr>
          <p:spPr>
            <a:xfrm>
              <a:off x="1075325" y="3589700"/>
              <a:ext cx="884075" cy="335800"/>
            </a:xfrm>
            <a:custGeom>
              <a:avLst/>
              <a:gdLst/>
              <a:ahLst/>
              <a:cxnLst/>
              <a:rect l="l" t="t" r="r" b="b"/>
              <a:pathLst>
                <a:path w="35363" h="13432" extrusionOk="0">
                  <a:moveTo>
                    <a:pt x="28176" y="0"/>
                  </a:moveTo>
                  <a:cubicBezTo>
                    <a:pt x="28078" y="0"/>
                    <a:pt x="27996" y="34"/>
                    <a:pt x="27932" y="102"/>
                  </a:cubicBezTo>
                  <a:cubicBezTo>
                    <a:pt x="27790" y="253"/>
                    <a:pt x="27790" y="509"/>
                    <a:pt x="27932" y="1118"/>
                  </a:cubicBezTo>
                  <a:cubicBezTo>
                    <a:pt x="27985" y="1344"/>
                    <a:pt x="28047" y="1651"/>
                    <a:pt x="28119" y="2009"/>
                  </a:cubicBezTo>
                  <a:cubicBezTo>
                    <a:pt x="28420" y="3516"/>
                    <a:pt x="28876" y="5791"/>
                    <a:pt x="29651" y="7179"/>
                  </a:cubicBezTo>
                  <a:cubicBezTo>
                    <a:pt x="30394" y="8514"/>
                    <a:pt x="31835" y="9775"/>
                    <a:pt x="32886" y="10698"/>
                  </a:cubicBezTo>
                  <a:cubicBezTo>
                    <a:pt x="33194" y="10968"/>
                    <a:pt x="33463" y="11203"/>
                    <a:pt x="33660" y="11396"/>
                  </a:cubicBezTo>
                  <a:cubicBezTo>
                    <a:pt x="34197" y="11917"/>
                    <a:pt x="34530" y="12027"/>
                    <a:pt x="34711" y="12085"/>
                  </a:cubicBezTo>
                  <a:cubicBezTo>
                    <a:pt x="34724" y="12089"/>
                    <a:pt x="34738" y="12094"/>
                    <a:pt x="34750" y="12098"/>
                  </a:cubicBezTo>
                  <a:cubicBezTo>
                    <a:pt x="34781" y="12255"/>
                    <a:pt x="34798" y="12433"/>
                    <a:pt x="34708" y="12569"/>
                  </a:cubicBezTo>
                  <a:cubicBezTo>
                    <a:pt x="34621" y="12698"/>
                    <a:pt x="34443" y="12789"/>
                    <a:pt x="34176" y="12841"/>
                  </a:cubicBezTo>
                  <a:cubicBezTo>
                    <a:pt x="33894" y="12897"/>
                    <a:pt x="33576" y="12915"/>
                    <a:pt x="33188" y="12915"/>
                  </a:cubicBezTo>
                  <a:cubicBezTo>
                    <a:pt x="32866" y="12915"/>
                    <a:pt x="32496" y="12902"/>
                    <a:pt x="32057" y="12888"/>
                  </a:cubicBezTo>
                  <a:cubicBezTo>
                    <a:pt x="31412" y="12865"/>
                    <a:pt x="30607" y="12837"/>
                    <a:pt x="29586" y="12837"/>
                  </a:cubicBezTo>
                  <a:lnTo>
                    <a:pt x="8800" y="12837"/>
                  </a:lnTo>
                  <a:cubicBezTo>
                    <a:pt x="7800" y="12837"/>
                    <a:pt x="6833" y="12841"/>
                    <a:pt x="5939" y="12847"/>
                  </a:cubicBezTo>
                  <a:cubicBezTo>
                    <a:pt x="5199" y="12851"/>
                    <a:pt x="4507" y="12855"/>
                    <a:pt x="3887" y="12855"/>
                  </a:cubicBezTo>
                  <a:cubicBezTo>
                    <a:pt x="3179" y="12855"/>
                    <a:pt x="2567" y="12850"/>
                    <a:pt x="2090" y="12837"/>
                  </a:cubicBezTo>
                  <a:lnTo>
                    <a:pt x="1783" y="12828"/>
                  </a:lnTo>
                  <a:cubicBezTo>
                    <a:pt x="706" y="12798"/>
                    <a:pt x="700" y="12793"/>
                    <a:pt x="570" y="12668"/>
                  </a:cubicBezTo>
                  <a:cubicBezTo>
                    <a:pt x="526" y="12627"/>
                    <a:pt x="520" y="12598"/>
                    <a:pt x="520" y="12571"/>
                  </a:cubicBezTo>
                  <a:cubicBezTo>
                    <a:pt x="520" y="12511"/>
                    <a:pt x="556" y="12333"/>
                    <a:pt x="912" y="11971"/>
                  </a:cubicBezTo>
                  <a:cubicBezTo>
                    <a:pt x="1108" y="11772"/>
                    <a:pt x="1452" y="11550"/>
                    <a:pt x="1848" y="11293"/>
                  </a:cubicBezTo>
                  <a:cubicBezTo>
                    <a:pt x="2410" y="10928"/>
                    <a:pt x="3111" y="10473"/>
                    <a:pt x="3670" y="9890"/>
                  </a:cubicBezTo>
                  <a:lnTo>
                    <a:pt x="4006" y="9544"/>
                  </a:lnTo>
                  <a:cubicBezTo>
                    <a:pt x="4870" y="8657"/>
                    <a:pt x="5947" y="7555"/>
                    <a:pt x="6528" y="6084"/>
                  </a:cubicBezTo>
                  <a:cubicBezTo>
                    <a:pt x="7009" y="4866"/>
                    <a:pt x="7250" y="2705"/>
                    <a:pt x="7410" y="1274"/>
                  </a:cubicBezTo>
                  <a:cubicBezTo>
                    <a:pt x="7465" y="775"/>
                    <a:pt x="7515" y="343"/>
                    <a:pt x="7558" y="87"/>
                  </a:cubicBezTo>
                  <a:lnTo>
                    <a:pt x="7048" y="0"/>
                  </a:lnTo>
                  <a:cubicBezTo>
                    <a:pt x="7002" y="269"/>
                    <a:pt x="6956" y="688"/>
                    <a:pt x="6896" y="1217"/>
                  </a:cubicBezTo>
                  <a:cubicBezTo>
                    <a:pt x="6739" y="2621"/>
                    <a:pt x="6503" y="4741"/>
                    <a:pt x="6047" y="5895"/>
                  </a:cubicBezTo>
                  <a:cubicBezTo>
                    <a:pt x="5506" y="7268"/>
                    <a:pt x="4512" y="8286"/>
                    <a:pt x="3637" y="9183"/>
                  </a:cubicBezTo>
                  <a:lnTo>
                    <a:pt x="3298" y="9533"/>
                  </a:lnTo>
                  <a:cubicBezTo>
                    <a:pt x="2779" y="10073"/>
                    <a:pt x="2136" y="10490"/>
                    <a:pt x="1568" y="10859"/>
                  </a:cubicBezTo>
                  <a:cubicBezTo>
                    <a:pt x="1145" y="11133"/>
                    <a:pt x="780" y="11369"/>
                    <a:pt x="546" y="11608"/>
                  </a:cubicBezTo>
                  <a:cubicBezTo>
                    <a:pt x="172" y="11988"/>
                    <a:pt x="0" y="12296"/>
                    <a:pt x="5" y="12578"/>
                  </a:cubicBezTo>
                  <a:cubicBezTo>
                    <a:pt x="6" y="12752"/>
                    <a:pt x="78" y="12911"/>
                    <a:pt x="211" y="13040"/>
                  </a:cubicBezTo>
                  <a:cubicBezTo>
                    <a:pt x="492" y="13309"/>
                    <a:pt x="611" y="13312"/>
                    <a:pt x="1770" y="13345"/>
                  </a:cubicBezTo>
                  <a:lnTo>
                    <a:pt x="2075" y="13354"/>
                  </a:lnTo>
                  <a:cubicBezTo>
                    <a:pt x="2547" y="13367"/>
                    <a:pt x="3149" y="13372"/>
                    <a:pt x="3843" y="13372"/>
                  </a:cubicBezTo>
                  <a:cubicBezTo>
                    <a:pt x="4476" y="13372"/>
                    <a:pt x="5185" y="13368"/>
                    <a:pt x="5944" y="13364"/>
                  </a:cubicBezTo>
                  <a:cubicBezTo>
                    <a:pt x="6836" y="13358"/>
                    <a:pt x="7802" y="13354"/>
                    <a:pt x="8802" y="13354"/>
                  </a:cubicBezTo>
                  <a:lnTo>
                    <a:pt x="29586" y="13354"/>
                  </a:lnTo>
                  <a:cubicBezTo>
                    <a:pt x="30598" y="13354"/>
                    <a:pt x="31397" y="13381"/>
                    <a:pt x="32040" y="13403"/>
                  </a:cubicBezTo>
                  <a:cubicBezTo>
                    <a:pt x="32484" y="13420"/>
                    <a:pt x="32860" y="13432"/>
                    <a:pt x="33192" y="13432"/>
                  </a:cubicBezTo>
                  <a:cubicBezTo>
                    <a:pt x="33609" y="13432"/>
                    <a:pt x="33956" y="13412"/>
                    <a:pt x="34274" y="13348"/>
                  </a:cubicBezTo>
                  <a:cubicBezTo>
                    <a:pt x="34682" y="13269"/>
                    <a:pt x="34972" y="13103"/>
                    <a:pt x="35137" y="12856"/>
                  </a:cubicBezTo>
                  <a:cubicBezTo>
                    <a:pt x="35363" y="12517"/>
                    <a:pt x="35282" y="12127"/>
                    <a:pt x="35252" y="11980"/>
                  </a:cubicBezTo>
                  <a:cubicBezTo>
                    <a:pt x="35195" y="11701"/>
                    <a:pt x="35007" y="11639"/>
                    <a:pt x="34871" y="11593"/>
                  </a:cubicBezTo>
                  <a:cubicBezTo>
                    <a:pt x="34721" y="11545"/>
                    <a:pt x="34470" y="11463"/>
                    <a:pt x="34019" y="11025"/>
                  </a:cubicBezTo>
                  <a:cubicBezTo>
                    <a:pt x="33815" y="10828"/>
                    <a:pt x="33540" y="10585"/>
                    <a:pt x="33225" y="10309"/>
                  </a:cubicBezTo>
                  <a:cubicBezTo>
                    <a:pt x="32202" y="9412"/>
                    <a:pt x="30800" y="8183"/>
                    <a:pt x="30101" y="6928"/>
                  </a:cubicBezTo>
                  <a:cubicBezTo>
                    <a:pt x="29367" y="5611"/>
                    <a:pt x="28902" y="3294"/>
                    <a:pt x="28625" y="1909"/>
                  </a:cubicBezTo>
                  <a:cubicBezTo>
                    <a:pt x="28552" y="1542"/>
                    <a:pt x="28489" y="1231"/>
                    <a:pt x="28435" y="1000"/>
                  </a:cubicBezTo>
                  <a:cubicBezTo>
                    <a:pt x="28376" y="749"/>
                    <a:pt x="28353" y="598"/>
                    <a:pt x="28346" y="510"/>
                  </a:cubicBezTo>
                  <a:cubicBezTo>
                    <a:pt x="28373" y="500"/>
                    <a:pt x="28400" y="486"/>
                    <a:pt x="28422" y="468"/>
                  </a:cubicBezTo>
                  <a:lnTo>
                    <a:pt x="28537" y="268"/>
                  </a:lnTo>
                  <a:lnTo>
                    <a:pt x="28247" y="234"/>
                  </a:lnTo>
                  <a:lnTo>
                    <a:pt x="28111" y="56"/>
                  </a:lnTo>
                  <a:cubicBezTo>
                    <a:pt x="28153" y="24"/>
                    <a:pt x="28202" y="8"/>
                    <a:pt x="28254" y="8"/>
                  </a:cubicBezTo>
                  <a:cubicBezTo>
                    <a:pt x="28256" y="8"/>
                    <a:pt x="28258" y="8"/>
                    <a:pt x="28261" y="8"/>
                  </a:cubicBezTo>
                  <a:cubicBezTo>
                    <a:pt x="28231" y="3"/>
                    <a:pt x="28203" y="0"/>
                    <a:pt x="281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4"/>
            <p:cNvSpPr/>
            <p:nvPr/>
          </p:nvSpPr>
          <p:spPr>
            <a:xfrm>
              <a:off x="238125" y="1973675"/>
              <a:ext cx="2558775" cy="1623600"/>
            </a:xfrm>
            <a:custGeom>
              <a:avLst/>
              <a:gdLst/>
              <a:ahLst/>
              <a:cxnLst/>
              <a:rect l="l" t="t" r="r" b="b"/>
              <a:pathLst>
                <a:path w="102351" h="64944" extrusionOk="0">
                  <a:moveTo>
                    <a:pt x="99608" y="516"/>
                  </a:moveTo>
                  <a:cubicBezTo>
                    <a:pt x="100838" y="516"/>
                    <a:pt x="101835" y="1513"/>
                    <a:pt x="101835" y="2744"/>
                  </a:cubicBezTo>
                  <a:lnTo>
                    <a:pt x="101835" y="62200"/>
                  </a:lnTo>
                  <a:cubicBezTo>
                    <a:pt x="101833" y="63429"/>
                    <a:pt x="100836" y="64425"/>
                    <a:pt x="99608" y="64426"/>
                  </a:cubicBezTo>
                  <a:lnTo>
                    <a:pt x="2743" y="64426"/>
                  </a:lnTo>
                  <a:cubicBezTo>
                    <a:pt x="1514" y="64425"/>
                    <a:pt x="519" y="63429"/>
                    <a:pt x="517" y="62200"/>
                  </a:cubicBezTo>
                  <a:lnTo>
                    <a:pt x="517" y="2744"/>
                  </a:lnTo>
                  <a:cubicBezTo>
                    <a:pt x="519" y="1515"/>
                    <a:pt x="1514" y="518"/>
                    <a:pt x="2743" y="516"/>
                  </a:cubicBezTo>
                  <a:close/>
                  <a:moveTo>
                    <a:pt x="2743" y="1"/>
                  </a:moveTo>
                  <a:cubicBezTo>
                    <a:pt x="1230" y="1"/>
                    <a:pt x="0" y="1229"/>
                    <a:pt x="0" y="2744"/>
                  </a:cubicBezTo>
                  <a:lnTo>
                    <a:pt x="0" y="62200"/>
                  </a:lnTo>
                  <a:cubicBezTo>
                    <a:pt x="0" y="63713"/>
                    <a:pt x="1230" y="64943"/>
                    <a:pt x="2743" y="64943"/>
                  </a:cubicBezTo>
                  <a:lnTo>
                    <a:pt x="99608" y="64943"/>
                  </a:lnTo>
                  <a:cubicBezTo>
                    <a:pt x="101120" y="64943"/>
                    <a:pt x="102351" y="63713"/>
                    <a:pt x="102351" y="62200"/>
                  </a:cubicBezTo>
                  <a:lnTo>
                    <a:pt x="102351" y="2744"/>
                  </a:lnTo>
                  <a:cubicBezTo>
                    <a:pt x="102351" y="1228"/>
                    <a:pt x="101123" y="1"/>
                    <a:pt x="99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4"/>
            <p:cNvSpPr/>
            <p:nvPr/>
          </p:nvSpPr>
          <p:spPr>
            <a:xfrm>
              <a:off x="255425" y="1991200"/>
              <a:ext cx="2524175" cy="1588500"/>
            </a:xfrm>
            <a:custGeom>
              <a:avLst/>
              <a:gdLst/>
              <a:ahLst/>
              <a:cxnLst/>
              <a:rect l="l" t="t" r="r" b="b"/>
              <a:pathLst>
                <a:path w="100967" h="63540" extrusionOk="0">
                  <a:moveTo>
                    <a:pt x="98640" y="518"/>
                  </a:moveTo>
                  <a:cubicBezTo>
                    <a:pt x="99639" y="518"/>
                    <a:pt x="100449" y="1328"/>
                    <a:pt x="100449" y="2328"/>
                  </a:cubicBezTo>
                  <a:lnTo>
                    <a:pt x="100449" y="61214"/>
                  </a:lnTo>
                  <a:cubicBezTo>
                    <a:pt x="100448" y="62212"/>
                    <a:pt x="99639" y="63022"/>
                    <a:pt x="98640" y="63024"/>
                  </a:cubicBezTo>
                  <a:lnTo>
                    <a:pt x="2328" y="63024"/>
                  </a:lnTo>
                  <a:cubicBezTo>
                    <a:pt x="1328" y="63022"/>
                    <a:pt x="519" y="62212"/>
                    <a:pt x="517" y="61214"/>
                  </a:cubicBezTo>
                  <a:lnTo>
                    <a:pt x="517" y="2328"/>
                  </a:lnTo>
                  <a:cubicBezTo>
                    <a:pt x="519" y="1328"/>
                    <a:pt x="1328" y="519"/>
                    <a:pt x="2328" y="518"/>
                  </a:cubicBezTo>
                  <a:close/>
                  <a:moveTo>
                    <a:pt x="2328" y="1"/>
                  </a:moveTo>
                  <a:cubicBezTo>
                    <a:pt x="1042" y="2"/>
                    <a:pt x="2" y="1043"/>
                    <a:pt x="0" y="2328"/>
                  </a:cubicBezTo>
                  <a:lnTo>
                    <a:pt x="0" y="61214"/>
                  </a:lnTo>
                  <a:cubicBezTo>
                    <a:pt x="2" y="62498"/>
                    <a:pt x="1042" y="63538"/>
                    <a:pt x="2328" y="63540"/>
                  </a:cubicBezTo>
                  <a:lnTo>
                    <a:pt x="98640" y="63540"/>
                  </a:lnTo>
                  <a:cubicBezTo>
                    <a:pt x="99925" y="63538"/>
                    <a:pt x="100965" y="62498"/>
                    <a:pt x="100967" y="61214"/>
                  </a:cubicBezTo>
                  <a:lnTo>
                    <a:pt x="100967" y="2328"/>
                  </a:lnTo>
                  <a:cubicBezTo>
                    <a:pt x="100967" y="1043"/>
                    <a:pt x="99925" y="1"/>
                    <a:pt x="986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4"/>
            <p:cNvSpPr/>
            <p:nvPr/>
          </p:nvSpPr>
          <p:spPr>
            <a:xfrm>
              <a:off x="1091150" y="3888075"/>
              <a:ext cx="856825" cy="25"/>
            </a:xfrm>
            <a:custGeom>
              <a:avLst/>
              <a:gdLst/>
              <a:ahLst/>
              <a:cxnLst/>
              <a:rect l="l" t="t" r="r" b="b"/>
              <a:pathLst>
                <a:path w="34273" h="1" extrusionOk="0">
                  <a:moveTo>
                    <a:pt x="1" y="0"/>
                  </a:moveTo>
                  <a:lnTo>
                    <a:pt x="34272"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4"/>
            <p:cNvSpPr/>
            <p:nvPr/>
          </p:nvSpPr>
          <p:spPr>
            <a:xfrm>
              <a:off x="1091125" y="3881600"/>
              <a:ext cx="856850" cy="12925"/>
            </a:xfrm>
            <a:custGeom>
              <a:avLst/>
              <a:gdLst/>
              <a:ahLst/>
              <a:cxnLst/>
              <a:rect l="l" t="t" r="r" b="b"/>
              <a:pathLst>
                <a:path w="34274" h="517" extrusionOk="0">
                  <a:moveTo>
                    <a:pt x="0" y="1"/>
                  </a:moveTo>
                  <a:lnTo>
                    <a:pt x="0" y="516"/>
                  </a:lnTo>
                  <a:lnTo>
                    <a:pt x="34273" y="516"/>
                  </a:lnTo>
                  <a:lnTo>
                    <a:pt x="342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descr="How biometric technology is enhancing the ease and security of digital  payments?">
            <a:extLst>
              <a:ext uri="{FF2B5EF4-FFF2-40B4-BE49-F238E27FC236}">
                <a16:creationId xmlns:a16="http://schemas.microsoft.com/office/drawing/2014/main" id="{6AF934AC-C72A-BF38-7C2C-DD8F3C6553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2140" y="1711960"/>
            <a:ext cx="3256280" cy="1950720"/>
          </a:xfrm>
          <a:prstGeom prst="rect">
            <a:avLst/>
          </a:prstGeom>
          <a:noFill/>
          <a:extLst>
            <a:ext uri="{909E8E84-426E-40DD-AFC4-6F175D3DCCD1}">
              <a14:hiddenFill xmlns:a14="http://schemas.microsoft.com/office/drawing/2010/main">
                <a:solidFill>
                  <a:srgbClr val="FFFFFF"/>
                </a:solidFill>
              </a14:hiddenFill>
            </a:ext>
          </a:extLst>
        </p:spPr>
      </p:pic>
      <p:sp>
        <p:nvSpPr>
          <p:cNvPr id="2" name="Action Button: Help 1">
            <a:hlinkClick r:id="" action="ppaction://noaction" highlightClick="1"/>
            <a:extLst>
              <a:ext uri="{FF2B5EF4-FFF2-40B4-BE49-F238E27FC236}">
                <a16:creationId xmlns:a16="http://schemas.microsoft.com/office/drawing/2014/main" id="{2E66B0A2-76D8-05DE-31C9-78173BE581AD}"/>
              </a:ext>
            </a:extLst>
          </p:cNvPr>
          <p:cNvSpPr/>
          <p:nvPr/>
        </p:nvSpPr>
        <p:spPr>
          <a:xfrm>
            <a:off x="8582595" y="4397057"/>
            <a:ext cx="432816" cy="365760"/>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ransition spd="med" advTm="7430">
    <p:pull/>
  </p:transition>
</p:sld>
</file>

<file path=ppt/tags/tag1.xml><?xml version="1.0" encoding="utf-8"?>
<p:tagLst xmlns:a="http://schemas.openxmlformats.org/drawingml/2006/main" xmlns:r="http://schemas.openxmlformats.org/officeDocument/2006/relationships" xmlns:p="http://schemas.openxmlformats.org/presentationml/2006/main">
  <p:tag name="TIMING" val="|1.9"/>
</p:tagLst>
</file>

<file path=ppt/tags/tag2.xml><?xml version="1.0" encoding="utf-8"?>
<p:tagLst xmlns:a="http://schemas.openxmlformats.org/drawingml/2006/main" xmlns:r="http://schemas.openxmlformats.org/officeDocument/2006/relationships" xmlns:p="http://schemas.openxmlformats.org/presentationml/2006/main">
  <p:tag name="TIMING" val="|0.9"/>
</p:tagLst>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TotalTime>
  <Words>423</Words>
  <Application>Microsoft Office PowerPoint</Application>
  <PresentationFormat>On-screen Show (16:9)</PresentationFormat>
  <Paragraphs>53</Paragraphs>
  <Slides>16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Calibri</vt:lpstr>
      <vt:lpstr>Modern No. 20</vt:lpstr>
      <vt:lpstr>Montserrat ExtraLight</vt:lpstr>
      <vt:lpstr>Arial</vt:lpstr>
      <vt:lpstr>Montserrat ExtraBold</vt:lpstr>
      <vt:lpstr>Montserrat</vt:lpstr>
      <vt:lpstr>Futuristic Background by Slidesgo</vt:lpstr>
      <vt:lpstr>WHITEHAT</vt:lpstr>
      <vt:lpstr>WELCOME</vt:lpstr>
      <vt:lpstr>TEAM MEMBERS EB-10</vt:lpstr>
      <vt:lpstr> TIMELINE </vt:lpstr>
      <vt:lpstr>CONTENTS</vt:lpstr>
      <vt:lpstr>ABSTRACT</vt:lpstr>
      <vt:lpstr>ABSTRACT </vt:lpstr>
      <vt:lpstr>PROBLEM</vt:lpstr>
      <vt:lpstr>PROBLEM STATEMENT</vt:lpstr>
      <vt:lpstr>SOLUTION</vt:lpstr>
      <vt:lpstr>Utilize fingerprint system to make payments making payments more accessible  and comfortable .Now you can do transactions with your fingerprints that are already linked with your AADHAR and UPI Id.</vt:lpstr>
      <vt:lpstr> TECHNIQUES</vt:lpstr>
      <vt:lpstr>TECHNIQUES </vt:lpstr>
      <vt:lpstr>         SYSTEM REQUIREMENTS</vt:lpstr>
      <vt:lpstr>SYSTEM REQUIRMENTS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FUTURISTIC</dc:title>
  <dc:creator>archit aditya</dc:creator>
  <cp:lastModifiedBy>archit aditya singh</cp:lastModifiedBy>
  <cp:revision>10</cp:revision>
  <dcterms:modified xsi:type="dcterms:W3CDTF">2022-10-25T12:05:48Z</dcterms:modified>
  <cp:contentStatus/>
</cp:coreProperties>
</file>